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3"/>
  </p:notesMasterIdLst>
  <p:sldIdLst>
    <p:sldId id="259" r:id="rId2"/>
    <p:sldId id="260" r:id="rId3"/>
    <p:sldId id="263" r:id="rId4"/>
    <p:sldId id="265" r:id="rId5"/>
    <p:sldId id="266" r:id="rId6"/>
    <p:sldId id="269" r:id="rId7"/>
    <p:sldId id="271" r:id="rId8"/>
    <p:sldId id="275" r:id="rId9"/>
    <p:sldId id="276" r:id="rId10"/>
    <p:sldId id="279" r:id="rId11"/>
    <p:sldId id="28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06" autoAdjust="0"/>
    <p:restoredTop sz="60669" autoAdjust="0"/>
  </p:normalViewPr>
  <p:slideViewPr>
    <p:cSldViewPr snapToGrid="0">
      <p:cViewPr varScale="1">
        <p:scale>
          <a:sx n="49" d="100"/>
          <a:sy n="49" d="100"/>
        </p:scale>
        <p:origin x="82" y="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2491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5CF4BD9-E14B-4CAD-BA0A-C308A241CD6A}" type="doc">
      <dgm:prSet loTypeId="urn:microsoft.com/office/officeart/2005/8/layout/arrow2" loCatId="process" qsTypeId="urn:microsoft.com/office/officeart/2005/8/quickstyle/simple1" qsCatId="simple" csTypeId="urn:microsoft.com/office/officeart/2005/8/colors/colorful5" csCatId="colorful" phldr="1"/>
      <dgm:spPr/>
    </dgm:pt>
    <dgm:pt modelId="{42C3510C-5E13-44D9-A350-B054D11940FA}">
      <dgm:prSet phldrT="[Text]"/>
      <dgm:spPr/>
      <dgm:t>
        <a:bodyPr/>
        <a:lstStyle/>
        <a:p>
          <a:r>
            <a:rPr lang="en-US" b="1" smtClean="0">
              <a:solidFill>
                <a:schemeClr val="bg1"/>
              </a:solidFill>
            </a:rPr>
            <a:t>Language</a:t>
          </a:r>
          <a:endParaRPr lang="en-US" b="1" dirty="0">
            <a:solidFill>
              <a:schemeClr val="bg1"/>
            </a:solidFill>
          </a:endParaRPr>
        </a:p>
      </dgm:t>
    </dgm:pt>
    <dgm:pt modelId="{03948EE9-3849-499E-A4CE-A11C9C59EA3C}" type="parTrans" cxnId="{01E540BF-9280-4E27-9F33-AD7DD9025D3E}">
      <dgm:prSet/>
      <dgm:spPr/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3241C24C-2543-452A-8107-9D1F289083DB}" type="sibTrans" cxnId="{01E540BF-9280-4E27-9F33-AD7DD9025D3E}">
      <dgm:prSet/>
      <dgm:spPr/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02308463-8CA2-4A03-885E-D0DCA7FDAF43}">
      <dgm:prSet phldrT="[Text]"/>
      <dgm:spPr/>
      <dgm:t>
        <a:bodyPr/>
        <a:lstStyle/>
        <a:p>
          <a:r>
            <a:rPr lang="en-US" b="1" dirty="0" smtClean="0">
              <a:solidFill>
                <a:schemeClr val="bg1"/>
              </a:solidFill>
            </a:rPr>
            <a:t>Images or Media</a:t>
          </a:r>
          <a:endParaRPr lang="en-US" b="1" dirty="0">
            <a:solidFill>
              <a:schemeClr val="bg1"/>
            </a:solidFill>
          </a:endParaRPr>
        </a:p>
      </dgm:t>
    </dgm:pt>
    <dgm:pt modelId="{B1957008-13A9-4C01-97F1-43887BF9E40B}" type="parTrans" cxnId="{50AE385A-E8C0-40C5-B809-5E11D3230C20}">
      <dgm:prSet/>
      <dgm:spPr/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861A5129-8CA1-48EC-8E7D-48E991DB8C19}" type="sibTrans" cxnId="{50AE385A-E8C0-40C5-B809-5E11D3230C20}">
      <dgm:prSet/>
      <dgm:spPr/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DB7A3CE5-DAA5-4AC9-9A23-CD6FE6B02BFD}">
      <dgm:prSet phldrT="[Text]"/>
      <dgm:spPr/>
      <dgm:t>
        <a:bodyPr/>
        <a:lstStyle/>
        <a:p>
          <a:r>
            <a:rPr lang="en-US" b="1" smtClean="0">
              <a:solidFill>
                <a:schemeClr val="bg1"/>
              </a:solidFill>
            </a:rPr>
            <a:t>ICT?</a:t>
          </a:r>
          <a:endParaRPr lang="en-US" b="1" dirty="0">
            <a:solidFill>
              <a:schemeClr val="bg1"/>
            </a:solidFill>
          </a:endParaRPr>
        </a:p>
      </dgm:t>
    </dgm:pt>
    <dgm:pt modelId="{031B7704-D66B-49BB-ADBF-691685B485B4}" type="parTrans" cxnId="{F88E693C-5A96-4646-94E2-7BB99A3F3ED2}">
      <dgm:prSet/>
      <dgm:spPr/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7F21B66E-DDD5-48E7-8A21-2EB2FC0947BF}" type="sibTrans" cxnId="{F88E693C-5A96-4646-94E2-7BB99A3F3ED2}">
      <dgm:prSet/>
      <dgm:spPr/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A0E8F5B9-505C-4797-BC34-5B24C09D2D4E}" type="pres">
      <dgm:prSet presAssocID="{75CF4BD9-E14B-4CAD-BA0A-C308A241CD6A}" presName="arrowDiagram" presStyleCnt="0">
        <dgm:presLayoutVars>
          <dgm:chMax val="5"/>
          <dgm:dir/>
          <dgm:resizeHandles val="exact"/>
        </dgm:presLayoutVars>
      </dgm:prSet>
      <dgm:spPr/>
    </dgm:pt>
    <dgm:pt modelId="{CAF335EB-AA78-4745-8031-B417E2D7C5C3}" type="pres">
      <dgm:prSet presAssocID="{75CF4BD9-E14B-4CAD-BA0A-C308A241CD6A}" presName="arrow" presStyleLbl="bgShp" presStyleIdx="0" presStyleCnt="1"/>
      <dgm:spPr/>
    </dgm:pt>
    <dgm:pt modelId="{CFAEA4CB-210A-4FE9-BDC5-AAE7D134C66D}" type="pres">
      <dgm:prSet presAssocID="{75CF4BD9-E14B-4CAD-BA0A-C308A241CD6A}" presName="arrowDiagram3" presStyleCnt="0"/>
      <dgm:spPr/>
    </dgm:pt>
    <dgm:pt modelId="{6A8121F0-CF81-4561-9A5F-4868D9B8F244}" type="pres">
      <dgm:prSet presAssocID="{42C3510C-5E13-44D9-A350-B054D11940FA}" presName="bullet3a" presStyleLbl="node1" presStyleIdx="0" presStyleCnt="3"/>
      <dgm:spPr/>
    </dgm:pt>
    <dgm:pt modelId="{B568AA5F-65C4-463C-856B-B4F0D7BED21F}" type="pres">
      <dgm:prSet presAssocID="{42C3510C-5E13-44D9-A350-B054D11940FA}" presName="textBox3a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8B986D-71FF-4894-91A6-ACE8ECD051D9}" type="pres">
      <dgm:prSet presAssocID="{02308463-8CA2-4A03-885E-D0DCA7FDAF43}" presName="bullet3b" presStyleLbl="node1" presStyleIdx="1" presStyleCnt="3"/>
      <dgm:spPr/>
    </dgm:pt>
    <dgm:pt modelId="{505826E5-C347-40BB-BEDC-A7F70D6FC105}" type="pres">
      <dgm:prSet presAssocID="{02308463-8CA2-4A03-885E-D0DCA7FDAF43}" presName="textBox3b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0A4B7C-7AD4-4DA3-A704-6C0187027748}" type="pres">
      <dgm:prSet presAssocID="{DB7A3CE5-DAA5-4AC9-9A23-CD6FE6B02BFD}" presName="bullet3c" presStyleLbl="node1" presStyleIdx="2" presStyleCnt="3"/>
      <dgm:spPr/>
    </dgm:pt>
    <dgm:pt modelId="{F38AFD4C-36CE-45A7-A44E-61180AD8F1DD}" type="pres">
      <dgm:prSet presAssocID="{DB7A3CE5-DAA5-4AC9-9A23-CD6FE6B02BFD}" presName="textBox3c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B010C69-1993-4AE5-9FF1-1B710EEEC0E4}" type="presOf" srcId="{42C3510C-5E13-44D9-A350-B054D11940FA}" destId="{B568AA5F-65C4-463C-856B-B4F0D7BED21F}" srcOrd="0" destOrd="0" presId="urn:microsoft.com/office/officeart/2005/8/layout/arrow2"/>
    <dgm:cxn modelId="{0ECF3504-9ADE-4F0A-9BE1-104D1753D0BA}" type="presOf" srcId="{75CF4BD9-E14B-4CAD-BA0A-C308A241CD6A}" destId="{A0E8F5B9-505C-4797-BC34-5B24C09D2D4E}" srcOrd="0" destOrd="0" presId="urn:microsoft.com/office/officeart/2005/8/layout/arrow2"/>
    <dgm:cxn modelId="{1AFF3E19-293D-45B9-845B-2A3B7F9E3065}" type="presOf" srcId="{DB7A3CE5-DAA5-4AC9-9A23-CD6FE6B02BFD}" destId="{F38AFD4C-36CE-45A7-A44E-61180AD8F1DD}" srcOrd="0" destOrd="0" presId="urn:microsoft.com/office/officeart/2005/8/layout/arrow2"/>
    <dgm:cxn modelId="{01E540BF-9280-4E27-9F33-AD7DD9025D3E}" srcId="{75CF4BD9-E14B-4CAD-BA0A-C308A241CD6A}" destId="{42C3510C-5E13-44D9-A350-B054D11940FA}" srcOrd="0" destOrd="0" parTransId="{03948EE9-3849-499E-A4CE-A11C9C59EA3C}" sibTransId="{3241C24C-2543-452A-8107-9D1F289083DB}"/>
    <dgm:cxn modelId="{F88E693C-5A96-4646-94E2-7BB99A3F3ED2}" srcId="{75CF4BD9-E14B-4CAD-BA0A-C308A241CD6A}" destId="{DB7A3CE5-DAA5-4AC9-9A23-CD6FE6B02BFD}" srcOrd="2" destOrd="0" parTransId="{031B7704-D66B-49BB-ADBF-691685B485B4}" sibTransId="{7F21B66E-DDD5-48E7-8A21-2EB2FC0947BF}"/>
    <dgm:cxn modelId="{074BDA09-AE9B-4375-9F87-F641A820F909}" type="presOf" srcId="{02308463-8CA2-4A03-885E-D0DCA7FDAF43}" destId="{505826E5-C347-40BB-BEDC-A7F70D6FC105}" srcOrd="0" destOrd="0" presId="urn:microsoft.com/office/officeart/2005/8/layout/arrow2"/>
    <dgm:cxn modelId="{50AE385A-E8C0-40C5-B809-5E11D3230C20}" srcId="{75CF4BD9-E14B-4CAD-BA0A-C308A241CD6A}" destId="{02308463-8CA2-4A03-885E-D0DCA7FDAF43}" srcOrd="1" destOrd="0" parTransId="{B1957008-13A9-4C01-97F1-43887BF9E40B}" sibTransId="{861A5129-8CA1-48EC-8E7D-48E991DB8C19}"/>
    <dgm:cxn modelId="{A675B562-C670-44B0-AE7A-8892C9CAA635}" type="presParOf" srcId="{A0E8F5B9-505C-4797-BC34-5B24C09D2D4E}" destId="{CAF335EB-AA78-4745-8031-B417E2D7C5C3}" srcOrd="0" destOrd="0" presId="urn:microsoft.com/office/officeart/2005/8/layout/arrow2"/>
    <dgm:cxn modelId="{005C4C87-6F90-49E6-B1FB-5AA3DEB2A9A0}" type="presParOf" srcId="{A0E8F5B9-505C-4797-BC34-5B24C09D2D4E}" destId="{CFAEA4CB-210A-4FE9-BDC5-AAE7D134C66D}" srcOrd="1" destOrd="0" presId="urn:microsoft.com/office/officeart/2005/8/layout/arrow2"/>
    <dgm:cxn modelId="{0BA80056-7B0D-4507-9515-722E0F7684C7}" type="presParOf" srcId="{CFAEA4CB-210A-4FE9-BDC5-AAE7D134C66D}" destId="{6A8121F0-CF81-4561-9A5F-4868D9B8F244}" srcOrd="0" destOrd="0" presId="urn:microsoft.com/office/officeart/2005/8/layout/arrow2"/>
    <dgm:cxn modelId="{65E57BAE-56C8-4E8E-9A5D-688024E351B0}" type="presParOf" srcId="{CFAEA4CB-210A-4FE9-BDC5-AAE7D134C66D}" destId="{B568AA5F-65C4-463C-856B-B4F0D7BED21F}" srcOrd="1" destOrd="0" presId="urn:microsoft.com/office/officeart/2005/8/layout/arrow2"/>
    <dgm:cxn modelId="{D703A305-DA65-438E-A16D-2E9201E2E203}" type="presParOf" srcId="{CFAEA4CB-210A-4FE9-BDC5-AAE7D134C66D}" destId="{B78B986D-71FF-4894-91A6-ACE8ECD051D9}" srcOrd="2" destOrd="0" presId="urn:microsoft.com/office/officeart/2005/8/layout/arrow2"/>
    <dgm:cxn modelId="{F3D07D9A-8925-4F0E-A71C-1B71CC28DDBC}" type="presParOf" srcId="{CFAEA4CB-210A-4FE9-BDC5-AAE7D134C66D}" destId="{505826E5-C347-40BB-BEDC-A7F70D6FC105}" srcOrd="3" destOrd="0" presId="urn:microsoft.com/office/officeart/2005/8/layout/arrow2"/>
    <dgm:cxn modelId="{5498E001-046B-4B4B-B57C-9107CC546A49}" type="presParOf" srcId="{CFAEA4CB-210A-4FE9-BDC5-AAE7D134C66D}" destId="{270A4B7C-7AD4-4DA3-A704-6C0187027748}" srcOrd="4" destOrd="0" presId="urn:microsoft.com/office/officeart/2005/8/layout/arrow2"/>
    <dgm:cxn modelId="{F3650229-0470-4454-8032-2A02F0340E3E}" type="presParOf" srcId="{CFAEA4CB-210A-4FE9-BDC5-AAE7D134C66D}" destId="{F38AFD4C-36CE-45A7-A44E-61180AD8F1DD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F335EB-AA78-4745-8031-B417E2D7C5C3}">
      <dsp:nvSpPr>
        <dsp:cNvPr id="0" name=""/>
        <dsp:cNvSpPr/>
      </dsp:nvSpPr>
      <dsp:spPr>
        <a:xfrm>
          <a:off x="0" y="169333"/>
          <a:ext cx="8128000" cy="5079999"/>
        </a:xfrm>
        <a:prstGeom prst="swooshArrow">
          <a:avLst>
            <a:gd name="adj1" fmla="val 25000"/>
            <a:gd name="adj2" fmla="val 25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8121F0-CF81-4561-9A5F-4868D9B8F244}">
      <dsp:nvSpPr>
        <dsp:cNvPr id="0" name=""/>
        <dsp:cNvSpPr/>
      </dsp:nvSpPr>
      <dsp:spPr>
        <a:xfrm>
          <a:off x="1032256" y="3675549"/>
          <a:ext cx="211328" cy="211328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68AA5F-65C4-463C-856B-B4F0D7BED21F}">
      <dsp:nvSpPr>
        <dsp:cNvPr id="0" name=""/>
        <dsp:cNvSpPr/>
      </dsp:nvSpPr>
      <dsp:spPr>
        <a:xfrm>
          <a:off x="1137920" y="3781213"/>
          <a:ext cx="1893824" cy="14681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978" tIns="0" rIns="0" bIns="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smtClean="0">
              <a:solidFill>
                <a:schemeClr val="bg1"/>
              </a:solidFill>
            </a:rPr>
            <a:t>Language</a:t>
          </a:r>
          <a:endParaRPr lang="en-US" sz="3200" b="1" kern="1200" dirty="0">
            <a:solidFill>
              <a:schemeClr val="bg1"/>
            </a:solidFill>
          </a:endParaRPr>
        </a:p>
      </dsp:txBody>
      <dsp:txXfrm>
        <a:off x="1137920" y="3781213"/>
        <a:ext cx="1893824" cy="1468120"/>
      </dsp:txXfrm>
    </dsp:sp>
    <dsp:sp modelId="{B78B986D-71FF-4894-91A6-ACE8ECD051D9}">
      <dsp:nvSpPr>
        <dsp:cNvPr id="0" name=""/>
        <dsp:cNvSpPr/>
      </dsp:nvSpPr>
      <dsp:spPr>
        <a:xfrm>
          <a:off x="2897632" y="2294805"/>
          <a:ext cx="382016" cy="382016"/>
        </a:xfrm>
        <a:prstGeom prst="ellipse">
          <a:avLst/>
        </a:prstGeom>
        <a:solidFill>
          <a:schemeClr val="accent5">
            <a:hueOff val="-6559472"/>
            <a:satOff val="44638"/>
            <a:lumOff val="19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5826E5-C347-40BB-BEDC-A7F70D6FC105}">
      <dsp:nvSpPr>
        <dsp:cNvPr id="0" name=""/>
        <dsp:cNvSpPr/>
      </dsp:nvSpPr>
      <dsp:spPr>
        <a:xfrm>
          <a:off x="3088640" y="2485813"/>
          <a:ext cx="1950720" cy="27635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2422" tIns="0" rIns="0" bIns="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>
              <a:solidFill>
                <a:schemeClr val="bg1"/>
              </a:solidFill>
            </a:rPr>
            <a:t>Images or Media</a:t>
          </a:r>
          <a:endParaRPr lang="en-US" sz="3200" b="1" kern="1200" dirty="0">
            <a:solidFill>
              <a:schemeClr val="bg1"/>
            </a:solidFill>
          </a:endParaRPr>
        </a:p>
      </dsp:txBody>
      <dsp:txXfrm>
        <a:off x="3088640" y="2485813"/>
        <a:ext cx="1950720" cy="2763519"/>
      </dsp:txXfrm>
    </dsp:sp>
    <dsp:sp modelId="{270A4B7C-7AD4-4DA3-A704-6C0187027748}">
      <dsp:nvSpPr>
        <dsp:cNvPr id="0" name=""/>
        <dsp:cNvSpPr/>
      </dsp:nvSpPr>
      <dsp:spPr>
        <a:xfrm>
          <a:off x="5140960" y="1454573"/>
          <a:ext cx="528320" cy="528320"/>
        </a:xfrm>
        <a:prstGeom prst="ellipse">
          <a:avLst/>
        </a:prstGeom>
        <a:solidFill>
          <a:schemeClr val="accent5">
            <a:hueOff val="-13118945"/>
            <a:satOff val="89277"/>
            <a:lumOff val="39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8AFD4C-36CE-45A7-A44E-61180AD8F1DD}">
      <dsp:nvSpPr>
        <dsp:cNvPr id="0" name=""/>
        <dsp:cNvSpPr/>
      </dsp:nvSpPr>
      <dsp:spPr>
        <a:xfrm>
          <a:off x="5405120" y="1718733"/>
          <a:ext cx="1950720" cy="3530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946" tIns="0" rIns="0" bIns="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smtClean="0">
              <a:solidFill>
                <a:schemeClr val="bg1"/>
              </a:solidFill>
            </a:rPr>
            <a:t>ICT?</a:t>
          </a:r>
          <a:endParaRPr lang="en-US" sz="3200" b="1" kern="1200" dirty="0">
            <a:solidFill>
              <a:schemeClr val="bg1"/>
            </a:solidFill>
          </a:endParaRPr>
        </a:p>
      </dsp:txBody>
      <dsp:txXfrm>
        <a:off x="5405120" y="1718733"/>
        <a:ext cx="1950720" cy="35306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AB837C-68D4-4DF7-9508-C51803C2FC14}" type="datetimeFigureOut">
              <a:rPr lang="en-US" smtClean="0"/>
              <a:t>11/19/2015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376AEB-4EC1-46E4-9F40-D95508CAB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7957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76AEB-4EC1-46E4-9F40-D95508CABB3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721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76AEB-4EC1-46E4-9F40-D95508CABB3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4448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76AEB-4EC1-46E4-9F40-D95508CABB3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1912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9CD984-C03A-4024-830B-536013ED86A5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1428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76AEB-4EC1-46E4-9F40-D95508CABB3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3294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76AEB-4EC1-46E4-9F40-D95508CABB3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0314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76AEB-4EC1-46E4-9F40-D95508CABB3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1628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76AEB-4EC1-46E4-9F40-D95508CABB3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1953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76AEB-4EC1-46E4-9F40-D95508CABB3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2241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76AEB-4EC1-46E4-9F40-D95508CABB3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9269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78B60-A9F4-4399-B47E-6E14B5968A33}" type="datetimeFigureOut">
              <a:rPr lang="en-US" smtClean="0"/>
              <a:t>11/19/2015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C5398-B1C1-4503-B0B3-F142FA5FE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754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78B60-A9F4-4399-B47E-6E14B5968A33}" type="datetimeFigureOut">
              <a:rPr lang="en-US" smtClean="0"/>
              <a:t>11/19/2015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C5398-B1C1-4503-B0B3-F142FA5FE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745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D2278B60-A9F4-4399-B47E-6E14B5968A33}" type="datetimeFigureOut">
              <a:rPr lang="en-US" smtClean="0"/>
              <a:t>11/19/2015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E12C5398-B1C1-4503-B0B3-F142FA5FE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253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78B60-A9F4-4399-B47E-6E14B5968A33}" type="datetimeFigureOut">
              <a:rPr lang="en-US" smtClean="0"/>
              <a:t>11/19/2015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C5398-B1C1-4503-B0B3-F142FA5FE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263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2278B60-A9F4-4399-B47E-6E14B5968A33}" type="datetimeFigureOut">
              <a:rPr lang="en-US" smtClean="0"/>
              <a:t>11/19/2015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12C5398-B1C1-4503-B0B3-F142FA5FE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0218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78B60-A9F4-4399-B47E-6E14B5968A33}" type="datetimeFigureOut">
              <a:rPr lang="en-US" smtClean="0"/>
              <a:t>11/19/2015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C5398-B1C1-4503-B0B3-F142FA5FE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617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78B60-A9F4-4399-B47E-6E14B5968A33}" type="datetimeFigureOut">
              <a:rPr lang="en-US" smtClean="0"/>
              <a:t>11/19/2015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C5398-B1C1-4503-B0B3-F142FA5FE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274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78B60-A9F4-4399-B47E-6E14B5968A33}" type="datetimeFigureOut">
              <a:rPr lang="en-US" smtClean="0"/>
              <a:t>11/19/2015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C5398-B1C1-4503-B0B3-F142FA5FE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272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78B60-A9F4-4399-B47E-6E14B5968A33}" type="datetimeFigureOut">
              <a:rPr lang="en-US" smtClean="0"/>
              <a:t>11/19/2015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C5398-B1C1-4503-B0B3-F142FA5FE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895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78B60-A9F4-4399-B47E-6E14B5968A33}" type="datetimeFigureOut">
              <a:rPr lang="en-US" smtClean="0"/>
              <a:t>11/19/2015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C5398-B1C1-4503-B0B3-F142FA5FE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727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78B60-A9F4-4399-B47E-6E14B5968A33}" type="datetimeFigureOut">
              <a:rPr lang="en-US" smtClean="0"/>
              <a:t>11/19/2015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C5398-B1C1-4503-B0B3-F142FA5FE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599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D2278B60-A9F4-4399-B47E-6E14B5968A33}" type="datetimeFigureOut">
              <a:rPr lang="en-US" smtClean="0"/>
              <a:t>11/19/2015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E12C5398-B1C1-4503-B0B3-F142FA5FE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9583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hyperlink" Target="https://youtu.be/dLhIZO44chk" TargetMode="External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20641" y="2166364"/>
            <a:ext cx="6716684" cy="1739347"/>
          </a:xfrm>
        </p:spPr>
        <p:txBody>
          <a:bodyPr>
            <a:normAutofit/>
          </a:bodyPr>
          <a:lstStyle/>
          <a:p>
            <a:pPr algn="r" hangingPunct="0"/>
            <a:r>
              <a:rPr lang="en-US" sz="4000" b="1" dirty="0" smtClean="0"/>
              <a:t>Recruitin</a:t>
            </a:r>
            <a:r>
              <a:rPr lang="en-US" sz="4000" b="1" dirty="0" smtClean="0"/>
              <a:t>g &amp;</a:t>
            </a:r>
            <a:br>
              <a:rPr lang="en-US" sz="4000" b="1" dirty="0" smtClean="0"/>
            </a:br>
            <a:r>
              <a:rPr lang="en-US" sz="4000" b="1" dirty="0" smtClean="0"/>
              <a:t>informing </a:t>
            </a:r>
            <a:r>
              <a:rPr lang="en-US" sz="4000" b="1" dirty="0" smtClean="0"/>
              <a:t>online participants</a:t>
            </a:r>
            <a:endParaRPr lang="en-US" sz="4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r"/>
            <a:r>
              <a:rPr lang="en-US" sz="2800" dirty="0" smtClean="0"/>
              <a:t>Janet Salmons, PhD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17220"/>
            <a:ext cx="4282440" cy="5532120"/>
          </a:xfrm>
          <a:prstGeom prst="rect">
            <a:avLst/>
          </a:prstGeom>
          <a:effectLst>
            <a:glow rad="190500">
              <a:srgbClr val="0070C0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32582979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285958"/>
            <a:ext cx="9720072" cy="911075"/>
          </a:xfrm>
        </p:spPr>
        <p:txBody>
          <a:bodyPr/>
          <a:lstStyle/>
          <a:p>
            <a:r>
              <a:rPr lang="en-US" b="1" dirty="0" smtClean="0"/>
              <a:t>Forum Post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98347" y="1416580"/>
            <a:ext cx="10670395" cy="507831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The second stage in the research process, entrance in the field, </a:t>
            </a:r>
            <a:r>
              <a:rPr lang="en-US" sz="2800" dirty="0" smtClean="0"/>
              <a:t>…occurred </a:t>
            </a:r>
            <a:r>
              <a:rPr lang="en-US" sz="2800" dirty="0"/>
              <a:t>after three months of </a:t>
            </a:r>
            <a:r>
              <a:rPr lang="en-US" sz="2800" dirty="0" smtClean="0"/>
              <a:t>non-participant observation </a:t>
            </a:r>
            <a:r>
              <a:rPr lang="en-US" sz="2800" dirty="0"/>
              <a:t>in the selected community. After </a:t>
            </a:r>
            <a:r>
              <a:rPr lang="en-US" sz="3200" dirty="0" smtClean="0">
                <a:solidFill>
                  <a:srgbClr val="FFFF00"/>
                </a:solidFill>
              </a:rPr>
              <a:t>obtaining consent from the community owner, we created a topic on the community discussion board describing </a:t>
            </a:r>
            <a:r>
              <a:rPr lang="en-US" sz="3200" dirty="0">
                <a:solidFill>
                  <a:srgbClr val="FFFF00"/>
                </a:solidFill>
              </a:rPr>
              <a:t>the research project </a:t>
            </a:r>
            <a:r>
              <a:rPr lang="en-US" sz="3200" dirty="0" smtClean="0">
                <a:solidFill>
                  <a:srgbClr val="FFFF00"/>
                </a:solidFill>
              </a:rPr>
              <a:t>and </a:t>
            </a:r>
            <a:r>
              <a:rPr lang="en-US" sz="3200" dirty="0">
                <a:solidFill>
                  <a:srgbClr val="FFFF00"/>
                </a:solidFill>
              </a:rPr>
              <a:t>requesting </a:t>
            </a:r>
            <a:r>
              <a:rPr lang="en-US" sz="3200" dirty="0" smtClean="0">
                <a:solidFill>
                  <a:srgbClr val="FFFF00"/>
                </a:solidFill>
              </a:rPr>
              <a:t>the consent </a:t>
            </a:r>
            <a:r>
              <a:rPr lang="en-US" sz="3200" dirty="0">
                <a:solidFill>
                  <a:srgbClr val="FFFF00"/>
                </a:solidFill>
              </a:rPr>
              <a:t>of all members </a:t>
            </a:r>
            <a:r>
              <a:rPr lang="en-US" sz="2800" dirty="0"/>
              <a:t>to collect data and use the information from the community for </a:t>
            </a:r>
            <a:r>
              <a:rPr lang="en-US" sz="2800" dirty="0" smtClean="0"/>
              <a:t>academic purposes</a:t>
            </a:r>
            <a:r>
              <a:rPr lang="en-US" sz="2800" dirty="0"/>
              <a:t>. Nine members replied to the post, all agreeing with the proposed research. The thread </a:t>
            </a:r>
            <a:r>
              <a:rPr lang="en-US" sz="2800" dirty="0" smtClean="0"/>
              <a:t>was kept </a:t>
            </a:r>
            <a:r>
              <a:rPr lang="en-US" sz="2800" dirty="0"/>
              <a:t>on the forums during all of the data </a:t>
            </a:r>
            <a:r>
              <a:rPr lang="en-US" sz="2800" dirty="0" smtClean="0"/>
              <a:t>collection </a:t>
            </a:r>
            <a:r>
              <a:rPr lang="en-US" sz="2800" dirty="0"/>
              <a:t>phase and no concerns or negative responses </a:t>
            </a:r>
            <a:r>
              <a:rPr lang="en-US" sz="2800" dirty="0" smtClean="0"/>
              <a:t>from community </a:t>
            </a:r>
            <a:r>
              <a:rPr lang="en-US" sz="2800" dirty="0"/>
              <a:t>members were registered</a:t>
            </a:r>
            <a:r>
              <a:rPr lang="en-US" sz="2800" dirty="0" smtClean="0"/>
              <a:t>. </a:t>
            </a:r>
            <a:r>
              <a:rPr lang="en-US" sz="2000" dirty="0" smtClean="0"/>
              <a:t>(</a:t>
            </a:r>
            <a:r>
              <a:rPr lang="en-US" sz="2000" dirty="0" err="1"/>
              <a:t>Scaraboto</a:t>
            </a:r>
            <a:r>
              <a:rPr lang="en-US" sz="2000" dirty="0"/>
              <a:t>, Rossi, &amp; Costa, </a:t>
            </a:r>
            <a:r>
              <a:rPr lang="en-US" sz="2000" dirty="0" smtClean="0"/>
              <a:t>2012, p. 252-253)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772" y="285959"/>
            <a:ext cx="2346676" cy="16661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20819101">
            <a:off x="10060273" y="826641"/>
            <a:ext cx="1745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Research!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6323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References</a:t>
            </a:r>
            <a:endParaRPr lang="en-US" b="1" dirty="0"/>
          </a:p>
        </p:txBody>
      </p:sp>
      <p:sp>
        <p:nvSpPr>
          <p:cNvPr id="3" name="Rectangle 2"/>
          <p:cNvSpPr/>
          <p:nvPr/>
        </p:nvSpPr>
        <p:spPr>
          <a:xfrm>
            <a:off x="440872" y="1792936"/>
            <a:ext cx="11201400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Banks, J. (2014). Object-relation mapping: A method for </a:t>
            </a:r>
            <a:r>
              <a:rPr lang="en-US" sz="2400" dirty="0" err="1"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analysing</a:t>
            </a:r>
            <a:r>
              <a:rPr lang="en-US" sz="2400" dirty="0"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phenomenal assemblages of play. </a:t>
            </a:r>
            <a:r>
              <a:rPr lang="en-US" sz="2400" i="1" dirty="0"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Journal of Gaming &amp; Virtual Worlds, 6</a:t>
            </a:r>
            <a:r>
              <a:rPr lang="en-US" sz="2400" dirty="0"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(3), 235-254. </a:t>
            </a:r>
            <a:r>
              <a:rPr lang="en-US" sz="2400" dirty="0" err="1"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doi</a:t>
            </a:r>
            <a:r>
              <a:rPr lang="en-US" sz="2400" dirty="0"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10.1386/jgvw.6.3.235_1</a:t>
            </a:r>
          </a:p>
          <a:p>
            <a:pPr marL="457200" marR="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Banks, J., &amp; Bowman, N. D. (2014). Avatars are (sometimes) people too: Linguistic indicators of </a:t>
            </a:r>
            <a:r>
              <a:rPr lang="en-US" sz="2400" dirty="0" err="1"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parasocial</a:t>
            </a:r>
            <a:r>
              <a:rPr lang="en-US" sz="2400" dirty="0"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social ties in player–avatar relationships. </a:t>
            </a:r>
            <a:r>
              <a:rPr lang="en-US" sz="2400" i="1" dirty="0"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New Media &amp; Society</a:t>
            </a:r>
            <a:r>
              <a:rPr lang="en-US" sz="2400" dirty="0"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doi</a:t>
            </a:r>
            <a:r>
              <a:rPr lang="en-US" sz="2400" dirty="0"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10.1177/1461444814554898</a:t>
            </a:r>
          </a:p>
          <a:p>
            <a:pPr marL="457200" marR="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 err="1"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Scaraboto</a:t>
            </a:r>
            <a:r>
              <a:rPr lang="en-US" sz="2400" dirty="0"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D., Rossi, C. A. V., &amp; Costa, D. (2012). How consumers persuade each other: Rhetorical strategies of interpersonal influence in online communities. </a:t>
            </a:r>
            <a:r>
              <a:rPr lang="en-US" sz="2400" i="1" dirty="0"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Brazilian Administration Review (BAR), 9</a:t>
            </a:r>
            <a:r>
              <a:rPr lang="en-US" sz="2400" dirty="0"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(3), 246-267. 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dirty="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40794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826" y="347779"/>
            <a:ext cx="7770441" cy="1499616"/>
          </a:xfrm>
        </p:spPr>
        <p:txBody>
          <a:bodyPr>
            <a:noAutofit/>
          </a:bodyPr>
          <a:lstStyle/>
          <a:p>
            <a:r>
              <a:rPr lang="en-US" sz="4000" b="1" dirty="0" smtClean="0"/>
              <a:t>Informing participants and </a:t>
            </a:r>
            <a:br>
              <a:rPr lang="en-US" sz="4000" b="1" dirty="0" smtClean="0"/>
            </a:br>
            <a:r>
              <a:rPr lang="en-US" sz="4000" b="1" dirty="0" smtClean="0"/>
              <a:t>Verifying </a:t>
            </a:r>
            <a:r>
              <a:rPr lang="en-US" sz="4000" b="1" dirty="0"/>
              <a:t>consent online: From forms to </a:t>
            </a:r>
            <a:r>
              <a:rPr lang="en-US" sz="4000" b="1" dirty="0" smtClean="0"/>
              <a:t>clicks</a:t>
            </a:r>
            <a:endParaRPr lang="en-US" sz="4000" b="1" dirty="0"/>
          </a:p>
        </p:txBody>
      </p:sp>
      <p:graphicFrame>
        <p:nvGraphicFramePr>
          <p:cNvPr id="3" name="Diagram 2"/>
          <p:cNvGraphicFramePr/>
          <p:nvPr>
            <p:extLst/>
          </p:nvPr>
        </p:nvGraphicFramePr>
        <p:xfrm>
          <a:off x="475488" y="1663160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32-Point Star 3"/>
          <p:cNvSpPr/>
          <p:nvPr/>
        </p:nvSpPr>
        <p:spPr>
          <a:xfrm>
            <a:off x="8362605" y="532013"/>
            <a:ext cx="3507970" cy="3840481"/>
          </a:xfrm>
          <a:prstGeom prst="star3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2">
                    <a:lumMod val="75000"/>
                  </a:schemeClr>
                </a:solidFill>
              </a:rPr>
              <a:t>Your target population</a:t>
            </a:r>
            <a:endParaRPr lang="en-US" sz="2400" b="1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870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308" y="998066"/>
            <a:ext cx="11263313" cy="667512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#1 Challenge: building trust and credibility</a:t>
            </a:r>
            <a:r>
              <a:rPr lang="en-US" sz="36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.</a:t>
            </a:r>
            <a:endParaRPr lang="en-US" sz="36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054" name="Picture 6" descr="hack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5795" y="2036202"/>
            <a:ext cx="5715000" cy="4286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31372" y="2886665"/>
            <a:ext cx="3707476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Why should participants trust </a:t>
            </a:r>
            <a:r>
              <a:rPr lang="en-US" sz="66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you</a:t>
            </a:r>
            <a:r>
              <a:rPr lang="en-US" sz="5400" dirty="0" smtClean="0"/>
              <a:t>?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653492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3256" y="2642853"/>
            <a:ext cx="4106487" cy="2862322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Link to the blog in emails, posts, social media or other recruitment communications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39342" y="1873411"/>
            <a:ext cx="729161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4000" dirty="0" smtClean="0"/>
              <a:t>Introduce yourself (and research team) and 1. include contact information.</a:t>
            </a:r>
          </a:p>
          <a:p>
            <a:pPr marL="342900" indent="-342900">
              <a:buAutoNum type="arabicPeriod"/>
            </a:pPr>
            <a:r>
              <a:rPr lang="en-US" sz="40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Link to agency or to institution.</a:t>
            </a:r>
          </a:p>
          <a:p>
            <a:pPr marL="342900" indent="-342900">
              <a:buAutoNum type="arabicPeriod"/>
            </a:pPr>
            <a:r>
              <a:rPr lang="en-US" sz="4000" dirty="0" smtClean="0"/>
              <a:t>Describe purpose of the study.</a:t>
            </a:r>
          </a:p>
          <a:p>
            <a:pPr marL="342900" indent="-342900">
              <a:buAutoNum type="arabicPeriod"/>
            </a:pPr>
            <a:r>
              <a:rPr lang="en-US" sz="4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Explain expectations.</a:t>
            </a:r>
          </a:p>
          <a:p>
            <a:pPr marL="342900" indent="-342900">
              <a:buAutoNum type="arabicPeriod"/>
            </a:pPr>
            <a:r>
              <a:rPr lang="en-US" sz="4000" dirty="0" smtClean="0"/>
              <a:t>Explain benefits to society.</a:t>
            </a:r>
            <a:endParaRPr lang="en-US" sz="4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Researcher blog or page</a:t>
            </a:r>
          </a:p>
        </p:txBody>
      </p:sp>
    </p:spTree>
    <p:extLst>
      <p:ext uri="{BB962C8B-B14F-4D97-AF65-F5344CB8AC3E}">
        <p14:creationId xmlns:p14="http://schemas.microsoft.com/office/powerpoint/2010/main" val="4175974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591" y="421930"/>
            <a:ext cx="4481226" cy="1499616"/>
          </a:xfrm>
        </p:spPr>
        <p:txBody>
          <a:bodyPr>
            <a:normAutofit/>
          </a:bodyPr>
          <a:lstStyle/>
          <a:p>
            <a:r>
              <a:rPr lang="en-US" sz="4400" b="1" dirty="0" smtClean="0"/>
              <a:t>Researcher blog</a:t>
            </a:r>
            <a:endParaRPr lang="en-US" sz="4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712" y="232410"/>
            <a:ext cx="6553200" cy="6393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19378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4761" y="288452"/>
            <a:ext cx="9720072" cy="1499616"/>
          </a:xfrm>
        </p:spPr>
        <p:txBody>
          <a:bodyPr/>
          <a:lstStyle/>
          <a:p>
            <a:r>
              <a:rPr lang="en-US" b="1" dirty="0" smtClean="0"/>
              <a:t>Podcast </a:t>
            </a:r>
            <a:br>
              <a:rPr lang="en-US" b="1" dirty="0" smtClean="0"/>
            </a:br>
            <a:r>
              <a:rPr lang="en-US" b="1" dirty="0" smtClean="0"/>
              <a:t>or video</a:t>
            </a:r>
            <a:endParaRPr lang="en-US" b="1" dirty="0"/>
          </a:p>
        </p:txBody>
      </p:sp>
      <p:pic>
        <p:nvPicPr>
          <p:cNvPr id="4" name="Study prom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45868" y="731520"/>
            <a:ext cx="5719155" cy="42893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8050" y="2196282"/>
            <a:ext cx="478785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Link to online questionnaire to gather information related to study inclusion criteria.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Upload to YouTube and post link on social networking sites and in recruitment materials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5246856" y="5575043"/>
            <a:ext cx="61181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Link to video: </a:t>
            </a:r>
            <a:r>
              <a:rPr lang="en-US" sz="2800" dirty="0">
                <a:hlinkClick r:id="rId6"/>
              </a:rPr>
              <a:t>https://</a:t>
            </a:r>
            <a:r>
              <a:rPr lang="en-US" sz="2800" dirty="0" smtClean="0">
                <a:hlinkClick r:id="rId6"/>
              </a:rPr>
              <a:t>youtu.be/dLhIZO44chk</a:t>
            </a:r>
            <a:r>
              <a:rPr lang="en-US" sz="2800" dirty="0" smtClean="0"/>
              <a:t>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360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57053" y="148636"/>
            <a:ext cx="8233842" cy="64940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 </a:t>
            </a:r>
            <a:r>
              <a:rPr lang="en-US" sz="2800" dirty="0" smtClean="0"/>
              <a:t>A </a:t>
            </a:r>
            <a:r>
              <a:rPr lang="en-US" sz="2800" dirty="0"/>
              <a:t>couple of years ago I interviewed a group of such women entrepreneurs—</a:t>
            </a:r>
            <a:r>
              <a:rPr lang="en-US" sz="2800" dirty="0">
                <a:solidFill>
                  <a:srgbClr val="FFFF00"/>
                </a:solidFill>
              </a:rPr>
              <a:t>and wrote a book chapter about what I learned</a:t>
            </a:r>
            <a:r>
              <a:rPr lang="en-US" sz="2800" dirty="0"/>
              <a:t>. Now I want to build on that research. </a:t>
            </a:r>
            <a:r>
              <a:rPr lang="en-US" sz="2800" dirty="0">
                <a:solidFill>
                  <a:srgbClr val="99FF99"/>
                </a:solidFill>
              </a:rPr>
              <a:t>I am interested in women who use technology to connect with customers, vendors and allies in businesses that deal with real-world, physical goods and services (architecture, counseling, crafts) or digital world goods and services (online facilitation, consulting on social media or blogging.) </a:t>
            </a:r>
            <a:r>
              <a:rPr lang="en-US" sz="2800" dirty="0">
                <a:solidFill>
                  <a:srgbClr val="F5A2FF"/>
                </a:solidFill>
              </a:rPr>
              <a:t>I am not interested in financial or confidential business information—</a:t>
            </a:r>
            <a:r>
              <a:rPr lang="en-US" sz="2800" dirty="0"/>
              <a:t>and </a:t>
            </a:r>
            <a:r>
              <a:rPr lang="en-US" sz="2800" dirty="0">
                <a:solidFill>
                  <a:srgbClr val="A2FFFF"/>
                </a:solidFill>
              </a:rPr>
              <a:t>you’ll have a chance to review any interview notes before I publish anything</a:t>
            </a:r>
            <a:r>
              <a:rPr lang="en-US" sz="2800" dirty="0"/>
              <a:t>. </a:t>
            </a:r>
            <a:r>
              <a:rPr lang="en-US" sz="2800" dirty="0">
                <a:solidFill>
                  <a:srgbClr val="EBA0FF"/>
                </a:solidFill>
              </a:rPr>
              <a:t>I</a:t>
            </a:r>
            <a:r>
              <a:rPr lang="en-US" sz="2800" dirty="0">
                <a:solidFill>
                  <a:srgbClr val="FFC4C0"/>
                </a:solidFill>
              </a:rPr>
              <a:t>f you are interested, please click the link for a short questionnaire and agreement, and let me know how to reach you to take the next step.</a:t>
            </a:r>
          </a:p>
          <a:p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416072" y="548746"/>
            <a:ext cx="3240981" cy="6124754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800" dirty="0" smtClean="0">
                <a:solidFill>
                  <a:srgbClr val="FFFF00"/>
                </a:solidFill>
              </a:rPr>
              <a:t>Credibility and experience of researcher</a:t>
            </a:r>
          </a:p>
          <a:p>
            <a:pPr marL="342900" indent="-342900">
              <a:buAutoNum type="arabicPeriod"/>
            </a:pPr>
            <a:r>
              <a:rPr lang="en-US" sz="2800" dirty="0" smtClean="0">
                <a:solidFill>
                  <a:srgbClr val="99FF99"/>
                </a:solidFill>
              </a:rPr>
              <a:t>Inclusion criteria.</a:t>
            </a:r>
          </a:p>
          <a:p>
            <a:pPr marL="342900" indent="-342900">
              <a:buAutoNum type="arabicPeriod"/>
            </a:pPr>
            <a:r>
              <a:rPr lang="en-US" sz="2800" dirty="0" smtClean="0">
                <a:solidFill>
                  <a:srgbClr val="EBA0FF"/>
                </a:solidFill>
              </a:rPr>
              <a:t>Exclusion criteria and reassurance that private information is not being requested.</a:t>
            </a:r>
          </a:p>
          <a:p>
            <a:pPr marL="342900" indent="-342900">
              <a:buAutoNum type="arabicPeriod"/>
            </a:pPr>
            <a:r>
              <a:rPr lang="en-US" sz="2800" dirty="0" smtClean="0">
                <a:solidFill>
                  <a:srgbClr val="A2FFFF"/>
                </a:solidFill>
              </a:rPr>
              <a:t>Protection and control over data.</a:t>
            </a:r>
          </a:p>
          <a:p>
            <a:pPr marL="342900" indent="-342900">
              <a:buAutoNum type="arabicPeriod"/>
            </a:pPr>
            <a:r>
              <a:rPr lang="en-US" sz="2800" dirty="0" smtClean="0">
                <a:solidFill>
                  <a:srgbClr val="FFC4C0"/>
                </a:solidFill>
              </a:rPr>
              <a:t>Link to get started without delay.</a:t>
            </a:r>
          </a:p>
          <a:p>
            <a:pPr marL="342900" indent="-342900">
              <a:buAutoNum type="arabicPeriod"/>
            </a:pPr>
            <a:endParaRPr lang="en-US" sz="2800" dirty="0">
              <a:solidFill>
                <a:srgbClr val="FFC4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512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4" y="324184"/>
            <a:ext cx="3300444" cy="113064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3100" b="1" dirty="0" smtClean="0"/>
              <a:t>Researcher </a:t>
            </a:r>
            <a:br>
              <a:rPr lang="en-US" sz="3100" b="1" dirty="0" smtClean="0"/>
            </a:br>
            <a:r>
              <a:rPr lang="en-US" sz="3100" b="1" dirty="0" smtClean="0"/>
              <a:t>as avatar</a:t>
            </a:r>
            <a:r>
              <a:rPr lang="en-US" sz="3100" b="1" dirty="0"/>
              <a:t/>
            </a:r>
            <a:br>
              <a:rPr lang="en-US" sz="3100" b="1" dirty="0"/>
            </a:br>
            <a:endParaRPr lang="en-US" sz="31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084" y="324184"/>
            <a:ext cx="9018131" cy="626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116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88925"/>
            <a:ext cx="9720263" cy="628650"/>
          </a:xfrm>
        </p:spPr>
        <p:txBody>
          <a:bodyPr>
            <a:normAutofit/>
          </a:bodyPr>
          <a:lstStyle/>
          <a:p>
            <a:r>
              <a:rPr lang="en-US" dirty="0" smtClean="0"/>
              <a:t>Option: Game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42900" y="917575"/>
            <a:ext cx="355299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Dr. Banks (2014)said, "Players </a:t>
            </a:r>
            <a:r>
              <a:rPr lang="en-US" sz="2800" dirty="0"/>
              <a:t>were invited to visit a website with informed consent information and a screening survey with items measuring demographics, gameplay habits, and thoughts, feelings, and memories regarding a favorite </a:t>
            </a:r>
            <a:r>
              <a:rPr lang="en-US" sz="2800" dirty="0" err="1"/>
              <a:t>WoW</a:t>
            </a:r>
            <a:r>
              <a:rPr lang="en-US" sz="2800" dirty="0"/>
              <a:t> avatar."</a:t>
            </a:r>
            <a:r>
              <a:rPr lang="en-US" sz="2400" dirty="0"/>
              <a:t> 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5898" y="1307869"/>
            <a:ext cx="8063345" cy="40274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8110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anded">
  <a:themeElements>
    <a:clrScheme name="Banded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Bande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Banded</Template>
  <TotalTime>7411</TotalTime>
  <Words>441</Words>
  <Application>Microsoft Office PowerPoint</Application>
  <PresentationFormat>Widescreen</PresentationFormat>
  <Paragraphs>48</Paragraphs>
  <Slides>11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Corbel</vt:lpstr>
      <vt:lpstr>Times New Roman</vt:lpstr>
      <vt:lpstr>Wingdings</vt:lpstr>
      <vt:lpstr>Banded</vt:lpstr>
      <vt:lpstr>Recruiting &amp; informing online participants</vt:lpstr>
      <vt:lpstr>Informing participants and  Verifying consent online: From forms to clicks</vt:lpstr>
      <vt:lpstr>#1 Challenge: building trust and credibility.</vt:lpstr>
      <vt:lpstr>Researcher blog or page</vt:lpstr>
      <vt:lpstr>Researcher blog</vt:lpstr>
      <vt:lpstr>Podcast  or video</vt:lpstr>
      <vt:lpstr>PowerPoint Presentation</vt:lpstr>
      <vt:lpstr>  Researcher  as avatar </vt:lpstr>
      <vt:lpstr>Option: Game</vt:lpstr>
      <vt:lpstr>Forum Post</vt:lpstr>
      <vt:lpstr>References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</dc:title>
  <dc:creator>Janet Salmons</dc:creator>
  <cp:lastModifiedBy>Janet Salmons</cp:lastModifiedBy>
  <cp:revision>105</cp:revision>
  <dcterms:created xsi:type="dcterms:W3CDTF">2015-07-21T12:29:00Z</dcterms:created>
  <dcterms:modified xsi:type="dcterms:W3CDTF">2015-11-19T14:07:56Z</dcterms:modified>
</cp:coreProperties>
</file>